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59" r:id="rId7"/>
    <p:sldId id="263" r:id="rId8"/>
    <p:sldId id="267" r:id="rId9"/>
    <p:sldId id="270" r:id="rId10"/>
    <p:sldId id="271" r:id="rId11"/>
    <p:sldId id="274" r:id="rId12"/>
    <p:sldId id="275" r:id="rId13"/>
    <p:sldId id="276" r:id="rId14"/>
    <p:sldId id="273" r:id="rId15"/>
    <p:sldId id="277" r:id="rId16"/>
    <p:sldId id="264" r:id="rId17"/>
    <p:sldId id="265" r:id="rId18"/>
    <p:sldId id="258" r:id="rId19"/>
    <p:sldId id="266"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F09DA79-3289-43A5-B789-541CDACFB57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274426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09DA79-3289-43A5-B789-541CDACFB57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3622551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09DA79-3289-43A5-B789-541CDACFB57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3571781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09DA79-3289-43A5-B789-541CDACFB57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1628964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09DA79-3289-43A5-B789-541CDACFB57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1618103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09DA79-3289-43A5-B789-541CDACFB57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29228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09DA79-3289-43A5-B789-541CDACFB57D}"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64153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09DA79-3289-43A5-B789-541CDACFB57D}"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556749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9DA79-3289-43A5-B789-541CDACFB57D}"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1963181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09DA79-3289-43A5-B789-541CDACFB57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340729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09DA79-3289-43A5-B789-541CDACFB57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BEFF7-7FF1-4DFB-AE25-C69E89864FD4}" type="slidenum">
              <a:rPr lang="en-US" smtClean="0"/>
              <a:t>‹#›</a:t>
            </a:fld>
            <a:endParaRPr lang="en-US"/>
          </a:p>
        </p:txBody>
      </p:sp>
    </p:spTree>
    <p:extLst>
      <p:ext uri="{BB962C8B-B14F-4D97-AF65-F5344CB8AC3E}">
        <p14:creationId xmlns:p14="http://schemas.microsoft.com/office/powerpoint/2010/main" val="366381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9DA79-3289-43A5-B789-541CDACFB57D}" type="datetimeFigureOut">
              <a:rPr lang="en-US" smtClean="0"/>
              <a:t>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BEFF7-7FF1-4DFB-AE25-C69E89864FD4}" type="slidenum">
              <a:rPr lang="en-US" smtClean="0"/>
              <a:t>‹#›</a:t>
            </a:fld>
            <a:endParaRPr lang="en-US"/>
          </a:p>
        </p:txBody>
      </p:sp>
    </p:spTree>
    <p:extLst>
      <p:ext uri="{BB962C8B-B14F-4D97-AF65-F5344CB8AC3E}">
        <p14:creationId xmlns:p14="http://schemas.microsoft.com/office/powerpoint/2010/main" val="1106037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quillette.com/2018/09/07/academic-activists-send-a-published-paper-down-the-memory-hol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is Sociology?</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23818642"/>
      </p:ext>
    </p:extLst>
  </p:cSld>
  <p:clrMapOvr>
    <a:masterClrMapping/>
  </p:clrMapOvr>
  <mc:AlternateContent xmlns:mc="http://schemas.openxmlformats.org/markup-compatibility/2006" xmlns:p14="http://schemas.microsoft.com/office/powerpoint/2010/main">
    <mc:Choice Requires="p14">
      <p:transition spd="slow" p14:dur="2000" advTm="44813"/>
    </mc:Choice>
    <mc:Fallback xmlns="">
      <p:transition spd="slow" advTm="4481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follows from sexual difference?</a:t>
            </a:r>
          </a:p>
        </p:txBody>
      </p:sp>
      <p:sp>
        <p:nvSpPr>
          <p:cNvPr id="3" name="Content Placeholder 2"/>
          <p:cNvSpPr>
            <a:spLocks noGrp="1"/>
          </p:cNvSpPr>
          <p:nvPr>
            <p:ph idx="1"/>
          </p:nvPr>
        </p:nvSpPr>
        <p:spPr/>
        <p:txBody>
          <a:bodyPr>
            <a:normAutofit fontScale="77500" lnSpcReduction="20000"/>
          </a:bodyPr>
          <a:lstStyle/>
          <a:p>
            <a:r>
              <a:rPr lang="en-US" dirty="0"/>
              <a:t>Sexual division of labor and other important consequences follow from basic facts of human reproduction </a:t>
            </a:r>
          </a:p>
          <a:p>
            <a:pPr lvl="1"/>
            <a:r>
              <a:rPr lang="en-US" dirty="0"/>
              <a:t>Asymmetries in mate preferences and parenting roles</a:t>
            </a:r>
          </a:p>
          <a:p>
            <a:pPr lvl="1"/>
            <a:r>
              <a:rPr lang="en-US" dirty="0"/>
              <a:t>Oxytocin (hormone) and mammalian attachment bond between mother and offspring</a:t>
            </a:r>
          </a:p>
          <a:p>
            <a:pPr lvl="1"/>
            <a:r>
              <a:rPr lang="en-US" dirty="0"/>
              <a:t>Bateman-</a:t>
            </a:r>
            <a:r>
              <a:rPr lang="en-US" dirty="0" err="1"/>
              <a:t>Trivers</a:t>
            </a:r>
            <a:r>
              <a:rPr lang="en-US" dirty="0"/>
              <a:t> principle:  access to the sex that makes the greater parental investment tends to become the crucial resource limiting the fitness of individuals of the less investing sex, so that selection favors competition among the latter for access to mates i.e., males pursue females and fight with each other over them</a:t>
            </a:r>
          </a:p>
          <a:p>
            <a:pPr lvl="1"/>
            <a:r>
              <a:rPr lang="en-US" dirty="0"/>
              <a:t>Sexual dimorphism</a:t>
            </a:r>
          </a:p>
          <a:p>
            <a:pPr lvl="1"/>
            <a:r>
              <a:rPr lang="en-US" dirty="0"/>
              <a:t>Differences in sexual jealousy and predilection to violent aggression motivated by sex</a:t>
            </a:r>
          </a:p>
          <a:p>
            <a:endParaRPr lang="en-US" dirty="0"/>
          </a:p>
        </p:txBody>
      </p:sp>
    </p:spTree>
    <p:extLst>
      <p:ext uri="{BB962C8B-B14F-4D97-AF65-F5344CB8AC3E}">
        <p14:creationId xmlns:p14="http://schemas.microsoft.com/office/powerpoint/2010/main" val="349868286"/>
      </p:ext>
    </p:extLst>
  </p:cSld>
  <p:clrMapOvr>
    <a:masterClrMapping/>
  </p:clrMapOvr>
  <mc:AlternateContent xmlns:mc="http://schemas.openxmlformats.org/markup-compatibility/2006" xmlns:p14="http://schemas.microsoft.com/office/powerpoint/2010/main">
    <mc:Choice Requires="p14">
      <p:transition spd="slow" p14:dur="2000" advTm="555596"/>
    </mc:Choice>
    <mc:Fallback xmlns="">
      <p:transition spd="slow" advTm="55559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Aggression, Violence, and sex difference</a:t>
            </a:r>
          </a:p>
        </p:txBody>
      </p:sp>
      <p:sp>
        <p:nvSpPr>
          <p:cNvPr id="3" name="Content Placeholder 2"/>
          <p:cNvSpPr>
            <a:spLocks noGrp="1"/>
          </p:cNvSpPr>
          <p:nvPr>
            <p:ph idx="1"/>
          </p:nvPr>
        </p:nvSpPr>
        <p:spPr>
          <a:xfrm>
            <a:off x="457200" y="1828800"/>
            <a:ext cx="8229600" cy="4572000"/>
          </a:xfrm>
        </p:spPr>
        <p:txBody>
          <a:bodyPr>
            <a:normAutofit fontScale="92500" lnSpcReduction="20000"/>
          </a:bodyPr>
          <a:lstStyle/>
          <a:p>
            <a:pPr marL="0" marR="0">
              <a:spcBef>
                <a:spcPts val="0"/>
              </a:spcBef>
              <a:spcAft>
                <a:spcPts val="0"/>
              </a:spcAft>
            </a:pPr>
            <a:r>
              <a:rPr lang="en-US" dirty="0">
                <a:latin typeface="Times New Roman"/>
                <a:ea typeface="Times New Roman"/>
              </a:rPr>
              <a:t>What do we know about violence in H. sapiens?  </a:t>
            </a:r>
          </a:p>
          <a:p>
            <a:pPr marL="171450" marR="0" indent="-514350">
              <a:spcBef>
                <a:spcPts val="0"/>
              </a:spcBef>
              <a:spcAft>
                <a:spcPts val="0"/>
              </a:spcAft>
              <a:buFont typeface="+mj-lt"/>
              <a:buAutoNum type="arabicPeriod"/>
            </a:pPr>
            <a:r>
              <a:rPr lang="en-US" sz="2600" dirty="0">
                <a:latin typeface="Times New Roman"/>
                <a:ea typeface="Times New Roman"/>
              </a:rPr>
              <a:t>men tend to do it, and especially the more extreme manifestations of the ‘male brain’</a:t>
            </a:r>
          </a:p>
          <a:p>
            <a:pPr marL="171450" marR="0" indent="-514350">
              <a:spcBef>
                <a:spcPts val="0"/>
              </a:spcBef>
              <a:spcAft>
                <a:spcPts val="0"/>
              </a:spcAft>
              <a:buFont typeface="+mj-lt"/>
              <a:buAutoNum type="arabicPeriod"/>
            </a:pPr>
            <a:r>
              <a:rPr lang="en-US" sz="2600" dirty="0">
                <a:latin typeface="Times New Roman"/>
                <a:ea typeface="Times New Roman"/>
              </a:rPr>
              <a:t>young men are even more statistically likely to commit acts of aggression and violence</a:t>
            </a:r>
          </a:p>
          <a:p>
            <a:pPr marL="171450" marR="0" indent="-514350">
              <a:spcBef>
                <a:spcPts val="0"/>
              </a:spcBef>
              <a:spcAft>
                <a:spcPts val="0"/>
              </a:spcAft>
              <a:buFont typeface="+mj-lt"/>
              <a:buAutoNum type="arabicPeriod"/>
            </a:pPr>
            <a:r>
              <a:rPr lang="en-US" sz="2600" dirty="0">
                <a:latin typeface="Times New Roman"/>
                <a:ea typeface="Times New Roman"/>
              </a:rPr>
              <a:t>a very small subset of young men commit a very disproportionate number of violent acts</a:t>
            </a:r>
          </a:p>
          <a:p>
            <a:pPr marL="171450" marR="0" indent="-514350">
              <a:spcBef>
                <a:spcPts val="0"/>
              </a:spcBef>
              <a:spcAft>
                <a:spcPts val="0"/>
              </a:spcAft>
              <a:buFont typeface="+mj-lt"/>
              <a:buAutoNum type="arabicPeriod"/>
            </a:pPr>
            <a:r>
              <a:rPr lang="en-US" sz="2600" dirty="0">
                <a:latin typeface="Times New Roman"/>
                <a:ea typeface="Times New Roman"/>
              </a:rPr>
              <a:t>a good deal of young male sexual violence has to do with competition for women, or efforts to prevent women from straying to other men (e.g., statistically speaking, the single most dangerous man in the world to a woman is a boyfriend or spouse, and especially an ex-boyfriend or ex-spouse who suspects the woman of sexual interest in another man)</a:t>
            </a:r>
          </a:p>
          <a:p>
            <a:pPr marL="0" marR="0" indent="0">
              <a:spcBef>
                <a:spcPts val="0"/>
              </a:spcBef>
              <a:spcAft>
                <a:spcPts val="0"/>
              </a:spcAft>
              <a:buNone/>
            </a:pPr>
            <a:r>
              <a:rPr lang="en-US" dirty="0">
                <a:latin typeface="Times New Roman"/>
                <a:ea typeface="Times New Roman"/>
              </a:rPr>
              <a:t> </a:t>
            </a:r>
          </a:p>
          <a:p>
            <a:endParaRPr lang="en-US" dirty="0"/>
          </a:p>
        </p:txBody>
      </p:sp>
    </p:spTree>
    <p:extLst>
      <p:ext uri="{BB962C8B-B14F-4D97-AF65-F5344CB8AC3E}">
        <p14:creationId xmlns:p14="http://schemas.microsoft.com/office/powerpoint/2010/main" val="2569734110"/>
      </p:ext>
    </p:extLst>
  </p:cSld>
  <p:clrMapOvr>
    <a:masterClrMapping/>
  </p:clrMapOvr>
  <mc:AlternateContent xmlns:mc="http://schemas.openxmlformats.org/markup-compatibility/2006" xmlns:p14="http://schemas.microsoft.com/office/powerpoint/2010/main">
    <mc:Choice Requires="p14">
      <p:transition spd="slow" p14:dur="2000" advTm="326272"/>
    </mc:Choice>
    <mc:Fallback xmlns="">
      <p:transition spd="slow" advTm="32627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49634"/>
            <a:ext cx="8153400" cy="6664987"/>
          </a:xfrm>
        </p:spPr>
      </p:pic>
    </p:spTree>
    <p:extLst>
      <p:ext uri="{BB962C8B-B14F-4D97-AF65-F5344CB8AC3E}">
        <p14:creationId xmlns:p14="http://schemas.microsoft.com/office/powerpoint/2010/main" val="470997118"/>
      </p:ext>
    </p:extLst>
  </p:cSld>
  <p:clrMapOvr>
    <a:masterClrMapping/>
  </p:clrMapOvr>
  <mc:AlternateContent xmlns:mc="http://schemas.openxmlformats.org/markup-compatibility/2006" xmlns:p14="http://schemas.microsoft.com/office/powerpoint/2010/main">
    <mc:Choice Requires="p14">
      <p:transition spd="slow" p14:dur="2000" advTm="173168"/>
    </mc:Choice>
    <mc:Fallback xmlns="">
      <p:transition spd="slow" advTm="17316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83756"/>
            <a:ext cx="8534400" cy="6470714"/>
          </a:xfrm>
        </p:spPr>
      </p:pic>
    </p:spTree>
    <p:extLst>
      <p:ext uri="{BB962C8B-B14F-4D97-AF65-F5344CB8AC3E}">
        <p14:creationId xmlns:p14="http://schemas.microsoft.com/office/powerpoint/2010/main" val="2366355640"/>
      </p:ext>
    </p:extLst>
  </p:cSld>
  <p:clrMapOvr>
    <a:masterClrMapping/>
  </p:clrMapOvr>
  <mc:AlternateContent xmlns:mc="http://schemas.openxmlformats.org/markup-compatibility/2006" xmlns:p14="http://schemas.microsoft.com/office/powerpoint/2010/main">
    <mc:Choice Requires="p14">
      <p:transition spd="slow" p14:dur="2000" advTm="53721"/>
    </mc:Choice>
    <mc:Fallback xmlns="">
      <p:transition spd="slow" advTm="5372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Being Female and Being Male, statistically/probabilistically speaking </a:t>
            </a:r>
            <a:br>
              <a:rPr lang="en-US" sz="3200" dirty="0"/>
            </a:br>
            <a:r>
              <a:rPr lang="en-US" sz="2000" dirty="0"/>
              <a:t>(adapted from Baron-Cohen, </a:t>
            </a:r>
            <a:r>
              <a:rPr lang="en-US" sz="2000" i="1" dirty="0"/>
              <a:t>The Essential Difference</a:t>
            </a:r>
            <a:r>
              <a:rPr lang="en-US" sz="2000" dirty="0"/>
              <a:t>)</a:t>
            </a:r>
          </a:p>
        </p:txBody>
      </p:sp>
      <p:sp>
        <p:nvSpPr>
          <p:cNvPr id="3" name="Content Placeholder 2"/>
          <p:cNvSpPr>
            <a:spLocks noGrp="1"/>
          </p:cNvSpPr>
          <p:nvPr>
            <p:ph sz="half" idx="1"/>
          </p:nvPr>
        </p:nvSpPr>
        <p:spPr/>
        <p:txBody>
          <a:bodyPr>
            <a:normAutofit/>
          </a:bodyPr>
          <a:lstStyle/>
          <a:p>
            <a:r>
              <a:rPr lang="en-US" dirty="0"/>
              <a:t>Female H. sapiens</a:t>
            </a:r>
          </a:p>
          <a:p>
            <a:pPr lvl="1"/>
            <a:r>
              <a:rPr lang="en-US" dirty="0"/>
              <a:t>Empathy:  ability to judge emotion</a:t>
            </a:r>
          </a:p>
          <a:p>
            <a:pPr lvl="1"/>
            <a:r>
              <a:rPr lang="en-US" dirty="0"/>
              <a:t>Valuing of and skill at social relationships</a:t>
            </a:r>
          </a:p>
          <a:p>
            <a:pPr lvl="1"/>
            <a:r>
              <a:rPr lang="en-US" dirty="0"/>
              <a:t>Aggression expressed indirectly</a:t>
            </a:r>
          </a:p>
          <a:p>
            <a:pPr lvl="1"/>
            <a:r>
              <a:rPr lang="en-US" dirty="0"/>
              <a:t>Cooperative, collaborative communication</a:t>
            </a:r>
          </a:p>
        </p:txBody>
      </p:sp>
      <p:sp>
        <p:nvSpPr>
          <p:cNvPr id="4" name="Content Placeholder 3"/>
          <p:cNvSpPr>
            <a:spLocks noGrp="1"/>
          </p:cNvSpPr>
          <p:nvPr>
            <p:ph sz="half" idx="2"/>
          </p:nvPr>
        </p:nvSpPr>
        <p:spPr/>
        <p:txBody>
          <a:bodyPr>
            <a:normAutofit/>
          </a:bodyPr>
          <a:lstStyle/>
          <a:p>
            <a:r>
              <a:rPr lang="en-US" dirty="0"/>
              <a:t>Male H. sapiens</a:t>
            </a:r>
          </a:p>
          <a:p>
            <a:pPr lvl="1"/>
            <a:r>
              <a:rPr lang="en-US" dirty="0"/>
              <a:t>Systemizing:  ability to discern detail, organize and classify systems</a:t>
            </a:r>
          </a:p>
          <a:p>
            <a:pPr lvl="1"/>
            <a:r>
              <a:rPr lang="en-US" dirty="0"/>
              <a:t>Valuing of and skill at dominance hierarchies</a:t>
            </a:r>
          </a:p>
          <a:p>
            <a:pPr lvl="1"/>
            <a:r>
              <a:rPr lang="en-US" dirty="0"/>
              <a:t>Aggression expressed directly</a:t>
            </a:r>
          </a:p>
          <a:p>
            <a:pPr lvl="1"/>
            <a:r>
              <a:rPr lang="en-US" dirty="0"/>
              <a:t>Assertive, non-collaborative communication</a:t>
            </a:r>
          </a:p>
        </p:txBody>
      </p:sp>
    </p:spTree>
    <p:extLst>
      <p:ext uri="{BB962C8B-B14F-4D97-AF65-F5344CB8AC3E}">
        <p14:creationId xmlns:p14="http://schemas.microsoft.com/office/powerpoint/2010/main" val="3215530397"/>
      </p:ext>
    </p:extLst>
  </p:cSld>
  <p:clrMapOvr>
    <a:masterClrMapping/>
  </p:clrMapOvr>
  <mc:AlternateContent xmlns:mc="http://schemas.openxmlformats.org/markup-compatibility/2006" xmlns:p14="http://schemas.microsoft.com/office/powerpoint/2010/main">
    <mc:Choice Requires="p14">
      <p:transition spd="slow" p14:dur="2000" advTm="543495"/>
    </mc:Choice>
    <mc:Fallback xmlns="">
      <p:transition spd="slow" advTm="54349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20EF-45E5-406A-A7ED-010A449E430C}"/>
              </a:ext>
            </a:extLst>
          </p:cNvPr>
          <p:cNvSpPr>
            <a:spLocks noGrp="1"/>
          </p:cNvSpPr>
          <p:nvPr>
            <p:ph type="title"/>
          </p:nvPr>
        </p:nvSpPr>
        <p:spPr/>
        <p:txBody>
          <a:bodyPr/>
          <a:lstStyle/>
          <a:p>
            <a:r>
              <a:rPr lang="en-US" dirty="0">
                <a:hlinkClick r:id="rId2"/>
              </a:rPr>
              <a:t>The GMVH (Greater Male Variability Hypothesis</a:t>
            </a:r>
            <a:endParaRPr lang="en-US" dirty="0"/>
          </a:p>
        </p:txBody>
      </p:sp>
      <p:pic>
        <p:nvPicPr>
          <p:cNvPr id="5" name="Content Placeholder 4">
            <a:extLst>
              <a:ext uri="{FF2B5EF4-FFF2-40B4-BE49-F238E27FC236}">
                <a16:creationId xmlns:a16="http://schemas.microsoft.com/office/drawing/2014/main" id="{EDEC761D-B63F-426D-9315-1642DE3CF06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95550" y="2367756"/>
            <a:ext cx="4152900" cy="2990850"/>
          </a:xfrm>
        </p:spPr>
      </p:pic>
    </p:spTree>
    <p:extLst>
      <p:ext uri="{BB962C8B-B14F-4D97-AF65-F5344CB8AC3E}">
        <p14:creationId xmlns:p14="http://schemas.microsoft.com/office/powerpoint/2010/main" val="1502120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Stratification and human </a:t>
            </a:r>
            <a:r>
              <a:rPr lang="en-US" dirty="0"/>
              <a:t>societies</a:t>
            </a:r>
          </a:p>
        </p:txBody>
      </p:sp>
      <p:sp>
        <p:nvSpPr>
          <p:cNvPr id="3" name="Subtitle 2"/>
          <p:cNvSpPr>
            <a:spLocks noGrp="1"/>
          </p:cNvSpPr>
          <p:nvPr>
            <p:ph type="subTitle" idx="1"/>
          </p:nvPr>
        </p:nvSpPr>
        <p:spPr/>
        <p:txBody>
          <a:bodyPr/>
          <a:lstStyle/>
          <a:p>
            <a:endParaRPr lang="en-US" sz="1600" dirty="0"/>
          </a:p>
        </p:txBody>
      </p:sp>
    </p:spTree>
    <p:extLst>
      <p:ext uri="{BB962C8B-B14F-4D97-AF65-F5344CB8AC3E}">
        <p14:creationId xmlns:p14="http://schemas.microsoft.com/office/powerpoint/2010/main" val="3523839913"/>
      </p:ext>
    </p:extLst>
  </p:cSld>
  <p:clrMapOvr>
    <a:masterClrMapping/>
  </p:clrMapOvr>
  <mc:AlternateContent xmlns:mc="http://schemas.openxmlformats.org/markup-compatibility/2006" xmlns:p14="http://schemas.microsoft.com/office/powerpoint/2010/main">
    <mc:Choice Requires="p14">
      <p:transition spd="slow" p14:dur="2000" advTm="51044"/>
    </mc:Choice>
    <mc:Fallback xmlns="">
      <p:transition spd="slow" advTm="5104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a:t>Stratification in human societies:  the why and the how</a:t>
            </a:r>
          </a:p>
        </p:txBody>
      </p:sp>
      <p:sp>
        <p:nvSpPr>
          <p:cNvPr id="3" name="Content Placeholder 2"/>
          <p:cNvSpPr>
            <a:spLocks noGrp="1"/>
          </p:cNvSpPr>
          <p:nvPr>
            <p:ph sz="half" idx="1"/>
          </p:nvPr>
        </p:nvSpPr>
        <p:spPr>
          <a:xfrm>
            <a:off x="457200" y="1295400"/>
            <a:ext cx="4038600" cy="5410200"/>
          </a:xfrm>
        </p:spPr>
        <p:txBody>
          <a:bodyPr>
            <a:normAutofit fontScale="70000" lnSpcReduction="20000"/>
          </a:bodyPr>
          <a:lstStyle/>
          <a:p>
            <a:r>
              <a:rPr lang="en-US" dirty="0"/>
              <a:t>The primate background:  dominance orders</a:t>
            </a:r>
          </a:p>
          <a:p>
            <a:r>
              <a:rPr lang="en-US" dirty="0"/>
              <a:t>Stratification is an inevitable outcome of any relatively complex system with differentiated parts/elements</a:t>
            </a:r>
          </a:p>
          <a:p>
            <a:r>
              <a:rPr lang="en-US" dirty="0"/>
              <a:t>Social differentiation:  as human societies evolve, increasing differentiation has been the rule--more complex division of labor, more specialization, more surplus and variable distribution of material and symbolic goods</a:t>
            </a:r>
          </a:p>
          <a:p>
            <a:r>
              <a:rPr lang="en-US" dirty="0"/>
              <a:t>Hierarchy in animal societies ultimately related to the maximization principle:  rank (on whatever stratification axis—e.g., wealth, status, power) ultimately will relate to competition for fitness</a:t>
            </a:r>
          </a:p>
          <a:p>
            <a:endParaRPr lang="en-US"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495800" y="1752600"/>
            <a:ext cx="4495800" cy="4267200"/>
          </a:xfrm>
        </p:spPr>
      </p:pic>
    </p:spTree>
    <p:extLst>
      <p:ext uri="{BB962C8B-B14F-4D97-AF65-F5344CB8AC3E}">
        <p14:creationId xmlns:p14="http://schemas.microsoft.com/office/powerpoint/2010/main" val="1130019860"/>
      </p:ext>
    </p:extLst>
  </p:cSld>
  <p:clrMapOvr>
    <a:masterClrMapping/>
  </p:clrMapOvr>
  <mc:AlternateContent xmlns:mc="http://schemas.openxmlformats.org/markup-compatibility/2006" xmlns:p14="http://schemas.microsoft.com/office/powerpoint/2010/main">
    <mc:Choice Requires="p14">
      <p:transition spd="slow" p14:dur="2000" advTm="1027545"/>
    </mc:Choice>
    <mc:Fallback xmlns="">
      <p:transition spd="slow" advTm="102754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 of stratification through the societal types</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i="1" dirty="0"/>
              <a:t>Hunter-gatherer society</a:t>
            </a:r>
            <a:r>
              <a:rPr lang="en-US" dirty="0"/>
              <a:t>:  little or no ‘class’ stratification; but stratification on age, sex, and talent/prowess (e.g., hunting, shamanism) </a:t>
            </a:r>
          </a:p>
          <a:p>
            <a:r>
              <a:rPr lang="en-US" i="1" dirty="0"/>
              <a:t>Horticultural society</a:t>
            </a:r>
            <a:r>
              <a:rPr lang="en-US" dirty="0"/>
              <a:t>:  surplus creates ‘class’ stratification; other stratification axes remain important; increase in slavery</a:t>
            </a:r>
          </a:p>
          <a:p>
            <a:r>
              <a:rPr lang="en-US" i="1" dirty="0"/>
              <a:t>Agrarian society</a:t>
            </a:r>
            <a:r>
              <a:rPr lang="en-US" dirty="0"/>
              <a:t>:  most highly stratified and unequal societal form we have yet seen; large peasant and expendable classes, tiny governing class; rise of intermediate groups (merchants, priests, artisans)</a:t>
            </a:r>
          </a:p>
          <a:p>
            <a:r>
              <a:rPr lang="en-US" i="1" dirty="0"/>
              <a:t>Industrial society</a:t>
            </a:r>
            <a:r>
              <a:rPr lang="en-US" dirty="0"/>
              <a:t>:  much more complex stratification systems; inequality decrease from agrarian epoch; massive increase in technology and material prosperity cause ‘all boats to rise’ even if some rise much more than others; greater social mobility than in any previous period</a:t>
            </a:r>
          </a:p>
        </p:txBody>
      </p:sp>
    </p:spTree>
    <p:extLst>
      <p:ext uri="{BB962C8B-B14F-4D97-AF65-F5344CB8AC3E}">
        <p14:creationId xmlns:p14="http://schemas.microsoft.com/office/powerpoint/2010/main" val="1660218723"/>
      </p:ext>
    </p:extLst>
  </p:cSld>
  <p:clrMapOvr>
    <a:masterClrMapping/>
  </p:clrMapOvr>
  <mc:AlternateContent xmlns:mc="http://schemas.openxmlformats.org/markup-compatibility/2006" xmlns:p14="http://schemas.microsoft.com/office/powerpoint/2010/main">
    <mc:Choice Requires="p14">
      <p:transition spd="slow" p14:dur="2000" advTm="1144366"/>
    </mc:Choice>
    <mc:Fallback xmlns="">
      <p:transition spd="slow" advTm="1144366"/>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Thinking about stratification in contemporary industrial societies</a:t>
            </a:r>
          </a:p>
        </p:txBody>
      </p:sp>
      <p:sp>
        <p:nvSpPr>
          <p:cNvPr id="3" name="Content Placeholder 2"/>
          <p:cNvSpPr>
            <a:spLocks noGrp="1"/>
          </p:cNvSpPr>
          <p:nvPr>
            <p:ph idx="1"/>
          </p:nvPr>
        </p:nvSpPr>
        <p:spPr>
          <a:xfrm>
            <a:off x="152400" y="1447800"/>
            <a:ext cx="8839200" cy="5181600"/>
          </a:xfrm>
        </p:spPr>
        <p:txBody>
          <a:bodyPr>
            <a:normAutofit lnSpcReduction="10000"/>
          </a:bodyPr>
          <a:lstStyle/>
          <a:p>
            <a:r>
              <a:rPr lang="en-US" sz="2400" dirty="0"/>
              <a:t>Dominant sociological theories of stratification (Marxian, Weberian, functionalist) all fail in important ways because they are not sufficiently based in an evolutionary understanding of human nature</a:t>
            </a:r>
          </a:p>
          <a:p>
            <a:r>
              <a:rPr lang="en-US" sz="2400" dirty="0"/>
              <a:t>The complete failure of radical destratification efforts (e.g., the former Soviet Union and the Communist bloc in Eastern Europe) reveals stratification as a very stubborn feature of human society</a:t>
            </a:r>
          </a:p>
          <a:p>
            <a:r>
              <a:rPr lang="en-US" sz="2400" dirty="0"/>
              <a:t>The problem of separating analysis of stratification from moralizing about stratification: understanding the phenomenon is not dependent on being morally against it in a universalizing, utopian way, and in fact a utopian moral position on stratification can be and often is a serious impediment to fully understanding it (because one is so concerned to try to eliminate it altogether that one accepts ideas about it that are untrue simply because they seem to indicate that it can be eliminated)</a:t>
            </a:r>
          </a:p>
          <a:p>
            <a:endParaRPr lang="en-US" dirty="0"/>
          </a:p>
        </p:txBody>
      </p:sp>
    </p:spTree>
    <p:extLst>
      <p:ext uri="{BB962C8B-B14F-4D97-AF65-F5344CB8AC3E}">
        <p14:creationId xmlns:p14="http://schemas.microsoft.com/office/powerpoint/2010/main" val="1814555356"/>
      </p:ext>
    </p:extLst>
  </p:cSld>
  <p:clrMapOvr>
    <a:masterClrMapping/>
  </p:clrMapOvr>
  <mc:AlternateContent xmlns:mc="http://schemas.openxmlformats.org/markup-compatibility/2006" xmlns:p14="http://schemas.microsoft.com/office/powerpoint/2010/main">
    <mc:Choice Requires="p14">
      <p:transition spd="slow" p14:dur="2000" advTm="1204061"/>
    </mc:Choice>
    <mc:Fallback xmlns="">
      <p:transition spd="slow" advTm="120406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Sociology?</a:t>
            </a: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i="1" dirty="0" err="1"/>
              <a:t>Soci</a:t>
            </a:r>
            <a:r>
              <a:rPr lang="en-US" dirty="0"/>
              <a:t>- (relating to society) + -</a:t>
            </a:r>
            <a:r>
              <a:rPr lang="en-US" i="1" dirty="0"/>
              <a:t>ology</a:t>
            </a:r>
            <a:r>
              <a:rPr lang="en-US" dirty="0"/>
              <a:t> (the study of)</a:t>
            </a:r>
          </a:p>
          <a:p>
            <a:endParaRPr lang="en-US" dirty="0"/>
          </a:p>
          <a:p>
            <a:r>
              <a:rPr lang="en-US" dirty="0"/>
              <a:t>Sociology:  SCIENCE of society/the social</a:t>
            </a:r>
          </a:p>
          <a:p>
            <a:pPr lvl="1"/>
            <a:r>
              <a:rPr lang="en-US" dirty="0"/>
              <a:t>What is Science?:  systematic and objective efforts to explain and predict phenomena through observation, empirical testing and replication of tests, and building of theory based on this empirical work, i.e., the single best, most reliable form of knowledge yet arrived at by humans</a:t>
            </a:r>
          </a:p>
          <a:p>
            <a:endParaRPr lang="en-US" dirty="0"/>
          </a:p>
          <a:p>
            <a:r>
              <a:rPr lang="en-US" dirty="0"/>
              <a:t>None of the founders of the discipline even entertained the idea (which is, unfortunately, increasingly widespread among contemporary sociologists, especially in the US) that humans are somehow outside the purview of scientific inquiry (because e.g., we are too complex, or we are self-conscious, or we have souls, or we are just super special in some undetermined, </a:t>
            </a:r>
            <a:r>
              <a:rPr lang="en-US" dirty="0" err="1"/>
              <a:t>unargued</a:t>
            </a:r>
            <a:r>
              <a:rPr lang="en-US" dirty="0"/>
              <a:t> way)</a:t>
            </a:r>
          </a:p>
        </p:txBody>
      </p:sp>
    </p:spTree>
    <p:extLst>
      <p:ext uri="{BB962C8B-B14F-4D97-AF65-F5344CB8AC3E}">
        <p14:creationId xmlns:p14="http://schemas.microsoft.com/office/powerpoint/2010/main" val="1737290237"/>
      </p:ext>
    </p:extLst>
  </p:cSld>
  <p:clrMapOvr>
    <a:masterClrMapping/>
  </p:clrMapOvr>
  <mc:AlternateContent xmlns:mc="http://schemas.openxmlformats.org/markup-compatibility/2006" xmlns:p14="http://schemas.microsoft.com/office/powerpoint/2010/main">
    <mc:Choice Requires="p14">
      <p:transition spd="slow" p14:dur="2000" advTm="361013"/>
    </mc:Choice>
    <mc:Fallback xmlns="">
      <p:transition spd="slow" advTm="36101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96C1-2002-4C9C-9D8F-22A63EE72F98}"/>
              </a:ext>
            </a:extLst>
          </p:cNvPr>
          <p:cNvSpPr>
            <a:spLocks noGrp="1"/>
          </p:cNvSpPr>
          <p:nvPr>
            <p:ph type="title"/>
          </p:nvPr>
        </p:nvSpPr>
        <p:spPr/>
        <p:txBody>
          <a:bodyPr/>
          <a:lstStyle/>
          <a:p>
            <a:r>
              <a:rPr lang="en-US" dirty="0"/>
              <a:t>A few good resources (all available in our library)</a:t>
            </a:r>
          </a:p>
        </p:txBody>
      </p:sp>
      <p:sp>
        <p:nvSpPr>
          <p:cNvPr id="3" name="Content Placeholder 2">
            <a:extLst>
              <a:ext uri="{FF2B5EF4-FFF2-40B4-BE49-F238E27FC236}">
                <a16:creationId xmlns:a16="http://schemas.microsoft.com/office/drawing/2014/main" id="{28443102-4FF6-46CD-BD44-38B783DD7878}"/>
              </a:ext>
            </a:extLst>
          </p:cNvPr>
          <p:cNvSpPr>
            <a:spLocks noGrp="1"/>
          </p:cNvSpPr>
          <p:nvPr>
            <p:ph idx="1"/>
          </p:nvPr>
        </p:nvSpPr>
        <p:spPr/>
        <p:txBody>
          <a:bodyPr/>
          <a:lstStyle/>
          <a:p>
            <a:r>
              <a:rPr lang="en-US" dirty="0"/>
              <a:t>Gerhard Lenski and Patrick Nolan, </a:t>
            </a:r>
            <a:r>
              <a:rPr lang="en-US" i="1" dirty="0"/>
              <a:t>Human Societies: An Introduction to Macrosociology</a:t>
            </a:r>
          </a:p>
          <a:p>
            <a:r>
              <a:rPr lang="en-US" dirty="0"/>
              <a:t>Joseph </a:t>
            </a:r>
            <a:r>
              <a:rPr lang="en-US" dirty="0" err="1"/>
              <a:t>Lopreato</a:t>
            </a:r>
            <a:r>
              <a:rPr lang="en-US" dirty="0"/>
              <a:t>, </a:t>
            </a:r>
            <a:r>
              <a:rPr lang="en-US" i="1" dirty="0"/>
              <a:t>Human Nature and Biocultural Evolution</a:t>
            </a:r>
          </a:p>
          <a:p>
            <a:r>
              <a:rPr lang="en-US" dirty="0"/>
              <a:t>Joseph </a:t>
            </a:r>
            <a:r>
              <a:rPr lang="en-US" dirty="0" err="1"/>
              <a:t>Lopreato</a:t>
            </a:r>
            <a:r>
              <a:rPr lang="en-US" dirty="0"/>
              <a:t> and Tim Crippen, </a:t>
            </a:r>
            <a:r>
              <a:rPr lang="en-US" i="1" dirty="0"/>
              <a:t>Crisis in Sociology: The Need for Darwin</a:t>
            </a:r>
          </a:p>
          <a:p>
            <a:r>
              <a:rPr lang="en-US" dirty="0"/>
              <a:t>Jonathan Turner and Alexandra Maryanski, </a:t>
            </a:r>
            <a:r>
              <a:rPr lang="en-US" i="1" dirty="0"/>
              <a:t>On the Origin of Societies by Natural Selection</a:t>
            </a:r>
          </a:p>
          <a:p>
            <a:endParaRPr lang="en-US" dirty="0"/>
          </a:p>
        </p:txBody>
      </p:sp>
    </p:spTree>
    <p:extLst>
      <p:ext uri="{BB962C8B-B14F-4D97-AF65-F5344CB8AC3E}">
        <p14:creationId xmlns:p14="http://schemas.microsoft.com/office/powerpoint/2010/main" val="4022898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a:t>Sociology is...</a:t>
            </a:r>
          </a:p>
        </p:txBody>
      </p:sp>
      <p:sp>
        <p:nvSpPr>
          <p:cNvPr id="3" name="Content Placeholder 2"/>
          <p:cNvSpPr>
            <a:spLocks noGrp="1"/>
          </p:cNvSpPr>
          <p:nvPr>
            <p:ph idx="1"/>
          </p:nvPr>
        </p:nvSpPr>
        <p:spPr>
          <a:xfrm>
            <a:off x="457200" y="1219200"/>
            <a:ext cx="8229600" cy="5486400"/>
          </a:xfrm>
        </p:spPr>
        <p:txBody>
          <a:bodyPr>
            <a:noAutofit/>
          </a:bodyPr>
          <a:lstStyle/>
          <a:p>
            <a:pPr lvl="1"/>
            <a:r>
              <a:rPr lang="en-US" sz="2000" dirty="0">
                <a:solidFill>
                  <a:prstClr val="black"/>
                </a:solidFill>
              </a:rPr>
              <a:t>independent of and indifferent to all moral and political position-taking and advocacy</a:t>
            </a:r>
          </a:p>
          <a:p>
            <a:pPr lvl="2"/>
            <a:r>
              <a:rPr lang="en-US" sz="2000" dirty="0">
                <a:solidFill>
                  <a:prstClr val="black"/>
                </a:solidFill>
              </a:rPr>
              <a:t>however, those who are involved in trying to change society in one way or another would do well to study and understand scientifically-generated knowledge about human behavior and society in order to tailor their moral and political desires to the limits of reality</a:t>
            </a:r>
          </a:p>
          <a:p>
            <a:pPr lvl="1"/>
            <a:endParaRPr lang="en-US" sz="2000" dirty="0">
              <a:solidFill>
                <a:prstClr val="black"/>
              </a:solidFill>
            </a:endParaRPr>
          </a:p>
          <a:p>
            <a:pPr lvl="1"/>
            <a:r>
              <a:rPr lang="en-US" sz="2000" dirty="0">
                <a:solidFill>
                  <a:prstClr val="black"/>
                </a:solidFill>
              </a:rPr>
              <a:t>geared, in the measure possible, toward the establishment of baseline theoretical statements about human nature, human behavior, human culture, human cognition, and human emotion everywhere, i.e., crude cultural and moral relativism are rejected as there is too much evidence against them </a:t>
            </a:r>
          </a:p>
          <a:p>
            <a:pPr lvl="2"/>
            <a:r>
              <a:rPr lang="en-US" sz="2000" dirty="0">
                <a:solidFill>
                  <a:prstClr val="black"/>
                </a:solidFill>
              </a:rPr>
              <a:t>e.g., if human nature is infinitely plastic, where are the cultures in which women are more violent than men?  Answer:  there are none, it is a human universal that males are on average more violent than females</a:t>
            </a:r>
          </a:p>
        </p:txBody>
      </p:sp>
    </p:spTree>
    <p:extLst>
      <p:ext uri="{BB962C8B-B14F-4D97-AF65-F5344CB8AC3E}">
        <p14:creationId xmlns:p14="http://schemas.microsoft.com/office/powerpoint/2010/main" val="1603148286"/>
      </p:ext>
    </p:extLst>
  </p:cSld>
  <p:clrMapOvr>
    <a:masterClrMapping/>
  </p:clrMapOvr>
  <mc:AlternateContent xmlns:mc="http://schemas.openxmlformats.org/markup-compatibility/2006" xmlns:p14="http://schemas.microsoft.com/office/powerpoint/2010/main">
    <mc:Choice Requires="p14">
      <p:transition spd="slow" p14:dur="2000" advTm="910215"/>
    </mc:Choice>
    <mc:Fallback xmlns="">
      <p:transition spd="slow" advTm="91021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Sociology is...</a:t>
            </a:r>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pPr lvl="1"/>
            <a:r>
              <a:rPr lang="en-US" sz="2000" dirty="0">
                <a:solidFill>
                  <a:prstClr val="black"/>
                </a:solidFill>
              </a:rPr>
              <a:t>eager to mine other sciences for knowledge they have produced for use in the study of human beings</a:t>
            </a:r>
          </a:p>
          <a:p>
            <a:pPr lvl="1"/>
            <a:endParaRPr lang="en-US" sz="2000" dirty="0">
              <a:solidFill>
                <a:prstClr val="black"/>
              </a:solidFill>
            </a:endParaRPr>
          </a:p>
          <a:p>
            <a:pPr lvl="1"/>
            <a:r>
              <a:rPr lang="en-US" sz="2000" dirty="0">
                <a:solidFill>
                  <a:prstClr val="black"/>
                </a:solidFill>
              </a:rPr>
              <a:t>based and reliant always on evidence, evidence, evidence, with no speculation or theorizing or a priori guesswork to survive the challenge of systematic contradictory evidence</a:t>
            </a:r>
          </a:p>
          <a:p>
            <a:pPr lvl="2"/>
            <a:r>
              <a:rPr lang="en-US" sz="2000" dirty="0">
                <a:solidFill>
                  <a:prstClr val="black"/>
                </a:solidFill>
              </a:rPr>
              <a:t>e.g., if you theorize that the development of capitalism will cause the pauperization and the heightened political radicalism of the working classes, and this does not happen, you must either adjust or throw out your theory, and if you continue to adhere to the unmodified theory in the face of the evidence, you have a religion, not a scientific theory</a:t>
            </a:r>
          </a:p>
          <a:p>
            <a:pPr lvl="1"/>
            <a:endParaRPr lang="en-US" sz="2000" dirty="0">
              <a:solidFill>
                <a:prstClr val="black"/>
              </a:solidFill>
            </a:endParaRPr>
          </a:p>
          <a:p>
            <a:pPr lvl="1"/>
            <a:r>
              <a:rPr lang="en-US" sz="2000" dirty="0">
                <a:solidFill>
                  <a:prstClr val="black"/>
                </a:solidFill>
              </a:rPr>
              <a:t>fundamentally statistical and generalizing </a:t>
            </a:r>
          </a:p>
          <a:p>
            <a:pPr lvl="2"/>
            <a:r>
              <a:rPr lang="en-US" sz="2000" dirty="0">
                <a:solidFill>
                  <a:prstClr val="black"/>
                </a:solidFill>
              </a:rPr>
              <a:t>anecdotal accounts or events do not undermine statistical generalizations—e.g., ‘the research shows that stepchildren are statistically more likely than biological children to be abused and neglected, but this must be incorrect because my stepfather is really nice to me!’</a:t>
            </a:r>
          </a:p>
          <a:p>
            <a:endParaRPr lang="en-US" dirty="0"/>
          </a:p>
        </p:txBody>
      </p:sp>
    </p:spTree>
    <p:extLst>
      <p:ext uri="{BB962C8B-B14F-4D97-AF65-F5344CB8AC3E}">
        <p14:creationId xmlns:p14="http://schemas.microsoft.com/office/powerpoint/2010/main" val="3551574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i="1" dirty="0"/>
              <a:t>Elements for an Evolutionary Understanding of Human Behavior and Society </a:t>
            </a:r>
            <a:r>
              <a:rPr lang="en-US" dirty="0"/>
              <a:t>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4309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Autofit/>
          </a:bodyPr>
          <a:lstStyle/>
          <a:p>
            <a:r>
              <a:rPr lang="en-US" sz="3200" dirty="0"/>
              <a:t>Against the ‘tabula rasa/Blank Slate’ view of human nature</a:t>
            </a:r>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a:t>The Blank Slate claim is that there’s nothing innate or given by biology in our species </a:t>
            </a:r>
          </a:p>
          <a:p>
            <a:pPr lvl="1"/>
            <a:r>
              <a:rPr lang="en-US" dirty="0"/>
              <a:t>i.e., human beings are more or less infinitely malleable and it’s experience and socialization that make us what we are, with no real contribution from our biology</a:t>
            </a:r>
          </a:p>
          <a:p>
            <a:r>
              <a:rPr lang="en-US" dirty="0"/>
              <a:t>This is based on the conceit that humans are somehow completely separate from the rest of life in terms of processes that produce and affect us</a:t>
            </a:r>
          </a:p>
          <a:p>
            <a:r>
              <a:rPr lang="en-US" dirty="0"/>
              <a:t>Ubiquitous partial heritability thesis:  genetic differences are partial causes of the overwhelming majority of individual-level outcomes of interest to psychological and social science</a:t>
            </a:r>
          </a:p>
          <a:p>
            <a:pPr lvl="1"/>
            <a:r>
              <a:rPr lang="en-US" dirty="0"/>
              <a:t>About half of the variation in intelligence, personality, and life outcomes is heritable, i.e., an indirect product/correlate of genes.</a:t>
            </a:r>
          </a:p>
          <a:p>
            <a:endParaRPr lang="en-US" dirty="0"/>
          </a:p>
          <a:p>
            <a:endParaRPr lang="en-US" dirty="0"/>
          </a:p>
        </p:txBody>
      </p:sp>
    </p:spTree>
    <p:extLst>
      <p:ext uri="{BB962C8B-B14F-4D97-AF65-F5344CB8AC3E}">
        <p14:creationId xmlns:p14="http://schemas.microsoft.com/office/powerpoint/2010/main" val="3693830910"/>
      </p:ext>
    </p:extLst>
  </p:cSld>
  <p:clrMapOvr>
    <a:masterClrMapping/>
  </p:clrMapOvr>
  <mc:AlternateContent xmlns:mc="http://schemas.openxmlformats.org/markup-compatibility/2006" xmlns:p14="http://schemas.microsoft.com/office/powerpoint/2010/main">
    <mc:Choice Requires="p14">
      <p:transition spd="slow" p14:dur="2000" advTm="275750"/>
    </mc:Choice>
    <mc:Fallback xmlns="">
      <p:transition spd="slow" advTm="27575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3200" dirty="0"/>
              <a:t>Elementary Sociobiology of humans:  A few important pieces of human nature</a:t>
            </a:r>
          </a:p>
        </p:txBody>
      </p:sp>
      <p:sp>
        <p:nvSpPr>
          <p:cNvPr id="3" name="Content Placeholder 2"/>
          <p:cNvSpPr>
            <a:spLocks noGrp="1"/>
          </p:cNvSpPr>
          <p:nvPr>
            <p:ph idx="1"/>
          </p:nvPr>
        </p:nvSpPr>
        <p:spPr>
          <a:xfrm>
            <a:off x="457200" y="1066800"/>
            <a:ext cx="8229600" cy="5791200"/>
          </a:xfrm>
        </p:spPr>
        <p:txBody>
          <a:bodyPr>
            <a:normAutofit fontScale="55000" lnSpcReduction="20000"/>
          </a:bodyPr>
          <a:lstStyle/>
          <a:p>
            <a:r>
              <a:rPr lang="en-US" sz="2900" dirty="0"/>
              <a:t>Natural selection:  works at level of individual organism, not ‘species’</a:t>
            </a:r>
          </a:p>
          <a:p>
            <a:pPr lvl="1"/>
            <a:r>
              <a:rPr lang="en-US" sz="2900" dirty="0"/>
              <a:t>Kin selection and reciprocal altruism as auxiliaries of individual selection</a:t>
            </a:r>
          </a:p>
          <a:p>
            <a:pPr lvl="1"/>
            <a:r>
              <a:rPr lang="en-US" sz="2900" dirty="0"/>
              <a:t>We should therefore expect selfishness as default  </a:t>
            </a:r>
          </a:p>
          <a:p>
            <a:r>
              <a:rPr lang="en-US" sz="2900" dirty="0"/>
              <a:t>Sex differences:  a sexual division of labor and other important consequences follow from basic facts of human reproduction (</a:t>
            </a:r>
            <a:r>
              <a:rPr lang="en-US" sz="2900" dirty="0" err="1"/>
              <a:t>anisogamy</a:t>
            </a:r>
            <a:r>
              <a:rPr lang="en-US" sz="2900" dirty="0"/>
              <a:t>)</a:t>
            </a:r>
          </a:p>
          <a:p>
            <a:pPr lvl="1"/>
            <a:r>
              <a:rPr lang="en-US" sz="2900" dirty="0"/>
              <a:t>Asymmetries in mate preferences and parenting roles</a:t>
            </a:r>
          </a:p>
          <a:p>
            <a:pPr lvl="1"/>
            <a:r>
              <a:rPr lang="en-US" sz="2900" dirty="0"/>
              <a:t>Oxytocin (hormone) and mammalian attachment bond between mother and offspring</a:t>
            </a:r>
          </a:p>
          <a:p>
            <a:pPr lvl="1"/>
            <a:r>
              <a:rPr lang="en-US" sz="2900" dirty="0"/>
              <a:t>Differences in sexual jealousy and predilection to violent aggression motivated by sex</a:t>
            </a:r>
          </a:p>
          <a:p>
            <a:pPr lvl="1"/>
            <a:r>
              <a:rPr lang="en-US" sz="2900" dirty="0"/>
              <a:t>Disproportionate amount of violence involves young males, competing with other young males or attempting to prevent women with whom they have been sexually involved from ‘straying’ (statistically, the single most dangerous man for any woman is an ex-boyfriend or ex-husband)</a:t>
            </a:r>
          </a:p>
          <a:p>
            <a:pPr lvl="1"/>
            <a:endParaRPr lang="en-US" sz="2900" dirty="0"/>
          </a:p>
          <a:p>
            <a:pPr lvl="2"/>
            <a:r>
              <a:rPr lang="en-US" sz="2900" dirty="0"/>
              <a:t>Bateman-</a:t>
            </a:r>
            <a:r>
              <a:rPr lang="en-US" sz="2900" dirty="0" err="1"/>
              <a:t>Trivers</a:t>
            </a:r>
            <a:r>
              <a:rPr lang="en-US" sz="2900" dirty="0"/>
              <a:t> principle:  access to the sex that makes the greater parental investment tends to become the crucial resource limiting the fitness of individuals of the less investing sex, so that selection favors competition among the latter for access to mates i.e., males pursue females and fight with each other over them—</a:t>
            </a:r>
            <a:r>
              <a:rPr lang="en-US" sz="2900" dirty="0" err="1"/>
              <a:t>intrasexual</a:t>
            </a:r>
            <a:r>
              <a:rPr lang="en-US" sz="2900" dirty="0"/>
              <a:t> selection</a:t>
            </a:r>
          </a:p>
          <a:p>
            <a:r>
              <a:rPr lang="en-US" sz="2900" dirty="0"/>
              <a:t>Importance of learning:  high cognitive function (neocortex)</a:t>
            </a:r>
          </a:p>
          <a:p>
            <a:r>
              <a:rPr lang="en-US" sz="2900" dirty="0"/>
              <a:t>Importance of emotion:  great ape (subcortical) brains built for intense emotional experience, especially sexual pleasure</a:t>
            </a:r>
          </a:p>
          <a:p>
            <a:r>
              <a:rPr lang="en-US" sz="2900" dirty="0"/>
              <a:t>Preference for in-group and dislike of out-groups (ethnocentrism)</a:t>
            </a:r>
          </a:p>
          <a:p>
            <a:pPr lvl="1"/>
            <a:endParaRPr lang="en-US" dirty="0"/>
          </a:p>
          <a:p>
            <a:endParaRPr lang="en-US" dirty="0"/>
          </a:p>
        </p:txBody>
      </p:sp>
    </p:spTree>
    <p:extLst>
      <p:ext uri="{BB962C8B-B14F-4D97-AF65-F5344CB8AC3E}">
        <p14:creationId xmlns:p14="http://schemas.microsoft.com/office/powerpoint/2010/main" val="1349470261"/>
      </p:ext>
    </p:extLst>
  </p:cSld>
  <p:clrMapOvr>
    <a:masterClrMapping/>
  </p:clrMapOvr>
  <mc:AlternateContent xmlns:mc="http://schemas.openxmlformats.org/markup-compatibility/2006" xmlns:p14="http://schemas.microsoft.com/office/powerpoint/2010/main">
    <mc:Choice Requires="p14">
      <p:transition spd="slow" p14:dur="2000" advTm="1544342"/>
    </mc:Choice>
    <mc:Fallback xmlns="">
      <p:transition spd="slow" advTm="154434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Sex difference in H. sapiens</a:t>
            </a:r>
          </a:p>
        </p:txBody>
      </p:sp>
      <p:sp>
        <p:nvSpPr>
          <p:cNvPr id="3" name="Subtitle 2"/>
          <p:cNvSpPr>
            <a:spLocks noGrp="1"/>
          </p:cNvSpPr>
          <p:nvPr>
            <p:ph type="subTitle" idx="1"/>
          </p:nvPr>
        </p:nvSpPr>
        <p:spPr/>
        <p:txBody>
          <a:bodyPr/>
          <a:lstStyle/>
          <a:p>
            <a:endParaRPr lang="en-US" sz="1400" dirty="0"/>
          </a:p>
        </p:txBody>
      </p:sp>
    </p:spTree>
    <p:extLst>
      <p:ext uri="{BB962C8B-B14F-4D97-AF65-F5344CB8AC3E}">
        <p14:creationId xmlns:p14="http://schemas.microsoft.com/office/powerpoint/2010/main" val="17486381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 difference and </a:t>
            </a:r>
            <a:r>
              <a:rPr lang="en-US" i="1" dirty="0"/>
              <a:t>H. sapiens</a:t>
            </a:r>
          </a:p>
        </p:txBody>
      </p:sp>
      <p:sp>
        <p:nvSpPr>
          <p:cNvPr id="3" name="Content Placeholder 2"/>
          <p:cNvSpPr>
            <a:spLocks noGrp="1"/>
          </p:cNvSpPr>
          <p:nvPr>
            <p:ph sz="half" idx="1"/>
          </p:nvPr>
        </p:nvSpPr>
        <p:spPr/>
        <p:txBody>
          <a:bodyPr>
            <a:normAutofit fontScale="92500" lnSpcReduction="10000"/>
          </a:bodyPr>
          <a:lstStyle/>
          <a:p>
            <a:r>
              <a:rPr lang="en-US" dirty="0"/>
              <a:t>What is it, at root, to be male or to be female?</a:t>
            </a:r>
          </a:p>
          <a:p>
            <a:pPr lvl="1"/>
            <a:r>
              <a:rPr lang="en-US" dirty="0"/>
              <a:t>Differential contribution to reproduction, and concomitant difference in parental investment as a direct consequence of the former</a:t>
            </a:r>
          </a:p>
          <a:p>
            <a:pPr lvl="1"/>
            <a:r>
              <a:rPr lang="en-US" dirty="0"/>
              <a:t>Sperm vs. Egg</a:t>
            </a:r>
          </a:p>
          <a:p>
            <a:pPr lvl="1"/>
            <a:r>
              <a:rPr lang="en-US" dirty="0"/>
              <a:t>Mammalian maternal gestation (placenta and lactation)</a:t>
            </a:r>
          </a:p>
          <a:p>
            <a:pPr marL="457200" lvl="1" indent="0">
              <a:buNone/>
            </a:pP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491041"/>
            <a:ext cx="4038600" cy="2744281"/>
          </a:xfrm>
        </p:spPr>
      </p:pic>
    </p:spTree>
    <p:extLst>
      <p:ext uri="{BB962C8B-B14F-4D97-AF65-F5344CB8AC3E}">
        <p14:creationId xmlns:p14="http://schemas.microsoft.com/office/powerpoint/2010/main" val="3508966981"/>
      </p:ext>
    </p:extLst>
  </p:cSld>
  <p:clrMapOvr>
    <a:masterClrMapping/>
  </p:clrMapOvr>
  <mc:AlternateContent xmlns:mc="http://schemas.openxmlformats.org/markup-compatibility/2006" xmlns:p14="http://schemas.microsoft.com/office/powerpoint/2010/main">
    <mc:Choice Requires="p14">
      <p:transition spd="slow" p14:dur="2000" advTm="300261"/>
    </mc:Choice>
    <mc:Fallback xmlns="">
      <p:transition spd="slow" advTm="300261"/>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1691</Words>
  <Application>Microsoft Office PowerPoint</Application>
  <PresentationFormat>On-screen Show (4:3)</PresentationFormat>
  <Paragraphs>95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What is Sociology?</vt:lpstr>
      <vt:lpstr>What is Sociology?</vt:lpstr>
      <vt:lpstr>Sociology is...</vt:lpstr>
      <vt:lpstr>Sociology is...</vt:lpstr>
      <vt:lpstr>Elements for an Evolutionary Understanding of Human Behavior and Society   </vt:lpstr>
      <vt:lpstr>Against the ‘tabula rasa/Blank Slate’ view of human nature</vt:lpstr>
      <vt:lpstr>Elementary Sociobiology of humans:  A few important pieces of human nature</vt:lpstr>
      <vt:lpstr>Sex difference in H. sapiens</vt:lpstr>
      <vt:lpstr>Sex difference and H. sapiens</vt:lpstr>
      <vt:lpstr>What follows from sexual difference?</vt:lpstr>
      <vt:lpstr>Aggression, Violence, and sex difference</vt:lpstr>
      <vt:lpstr>PowerPoint Presentation</vt:lpstr>
      <vt:lpstr>PowerPoint Presentation</vt:lpstr>
      <vt:lpstr>Being Female and Being Male, statistically/probabilistically speaking  (adapted from Baron-Cohen, The Essential Difference)</vt:lpstr>
      <vt:lpstr>The GMVH (Greater Male Variability Hypothesis</vt:lpstr>
      <vt:lpstr>Stratification and human societies</vt:lpstr>
      <vt:lpstr>Stratification in human societies:  the why and the how</vt:lpstr>
      <vt:lpstr>Summary of stratification through the societal types</vt:lpstr>
      <vt:lpstr>Thinking about stratification in contemporary industrial societies</vt:lpstr>
      <vt:lpstr>A few good resources (all available in our library)</vt:lpstr>
    </vt:vector>
  </TitlesOfParts>
  <Company>Bucknell Library and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Sociology, and What Should It Be?</dc:title>
  <dc:creator>Riley Alexander Tristan</dc:creator>
  <cp:lastModifiedBy>IRelaxed1861</cp:lastModifiedBy>
  <cp:revision>26</cp:revision>
  <dcterms:created xsi:type="dcterms:W3CDTF">2015-08-01T04:52:20Z</dcterms:created>
  <dcterms:modified xsi:type="dcterms:W3CDTF">2019-01-14T11:42:40Z</dcterms:modified>
</cp:coreProperties>
</file>